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58" r:id="rId3"/>
    <p:sldId id="266" r:id="rId4"/>
    <p:sldId id="267" r:id="rId5"/>
    <p:sldId id="269" r:id="rId6"/>
    <p:sldId id="275" r:id="rId7"/>
    <p:sldId id="274" r:id="rId8"/>
    <p:sldId id="276" r:id="rId9"/>
    <p:sldId id="277" r:id="rId10"/>
    <p:sldId id="279" r:id="rId11"/>
    <p:sldId id="280" r:id="rId12"/>
    <p:sldId id="281" r:id="rId13"/>
    <p:sldId id="282" r:id="rId14"/>
    <p:sldId id="283" r:id="rId15"/>
    <p:sldId id="284" r:id="rId16"/>
    <p:sldId id="303" r:id="rId17"/>
    <p:sldId id="287" r:id="rId18"/>
    <p:sldId id="289" r:id="rId19"/>
    <p:sldId id="290" r:id="rId20"/>
    <p:sldId id="292" r:id="rId21"/>
    <p:sldId id="288" r:id="rId22"/>
    <p:sldId id="304" r:id="rId23"/>
    <p:sldId id="293" r:id="rId24"/>
    <p:sldId id="294" r:id="rId25"/>
    <p:sldId id="301" r:id="rId26"/>
    <p:sldId id="295" r:id="rId27"/>
    <p:sldId id="296" r:id="rId28"/>
    <p:sldId id="302" r:id="rId29"/>
    <p:sldId id="297" r:id="rId30"/>
    <p:sldId id="298" r:id="rId31"/>
    <p:sldId id="30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4"/>
            <p14:sldId id="276"/>
            <p14:sldId id="277"/>
            <p14:sldId id="279"/>
            <p14:sldId id="280"/>
          </p14:sldIdLst>
        </p14:section>
        <p14:section name="第二章" id="{6D4DA829-316F-461B-A2B5-170F654F5A3A}">
          <p14:sldIdLst>
            <p14:sldId id="281"/>
            <p14:sldId id="282"/>
            <p14:sldId id="283"/>
            <p14:sldId id="284"/>
          </p14:sldIdLst>
        </p14:section>
        <p14:section name="第三章" id="{6DE74CB5-4491-4CFF-950D-B1110C955FA4}">
          <p14:sldIdLst>
            <p14:sldId id="303"/>
            <p14:sldId id="287"/>
            <p14:sldId id="289"/>
            <p14:sldId id="290"/>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99C9"/>
    <a:srgbClr val="5283BE"/>
    <a:srgbClr val="376092"/>
    <a:srgbClr val="31859C"/>
    <a:srgbClr val="386090"/>
    <a:srgbClr val="4170A9"/>
    <a:srgbClr val="5887C0"/>
    <a:srgbClr val="2D4E77"/>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0" autoAdjust="0"/>
    <p:restoredTop sz="73350" autoAdjust="0"/>
  </p:normalViewPr>
  <p:slideViewPr>
    <p:cSldViewPr snapToGrid="0">
      <p:cViewPr varScale="1">
        <p:scale>
          <a:sx n="63" d="100"/>
          <a:sy n="63" d="100"/>
        </p:scale>
        <p:origin x="638"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老师好</a:t>
            </a:r>
            <a:r>
              <a:rPr lang="zh-CN" altLang="en-US" dirty="0"/>
              <a:t>，我是李京，我的题目是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），否则将造成数据损失。那么，每两层网络中权值的数量（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（讲解为什么利用卷积网络，卷积网络有什么好处，）</a:t>
            </a:r>
            <a:endParaRPr lang="en-US" altLang="zh-CN" dirty="0"/>
          </a:p>
          <a:p>
            <a:r>
              <a:rPr lang="zh-CN" altLang="en-US" dirty="0"/>
              <a:t>对于图像去噪处理，卷积更适合。因为卷积网络拥有三个特征：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局部连接（</a:t>
            </a:r>
            <a:r>
              <a:rPr lang="en-US" altLang="zh-CN" dirty="0"/>
              <a:t>c</a:t>
            </a:r>
            <a:r>
              <a:rPr lang="zh-CN" altLang="en-US" dirty="0"/>
              <a:t>）：可以利用图像像素之间位置关系（全连接做不到）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权值共享（</a:t>
            </a:r>
            <a:r>
              <a:rPr lang="en-US" altLang="zh-CN" dirty="0"/>
              <a:t>c</a:t>
            </a:r>
            <a:r>
              <a:rPr lang="zh-CN" altLang="en-US" dirty="0"/>
              <a:t>）：一组连接只有一个参数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下连接（</a:t>
            </a:r>
            <a:r>
              <a:rPr lang="en-US" altLang="zh-CN" dirty="0"/>
              <a:t>c</a:t>
            </a:r>
            <a:r>
              <a:rPr lang="zh-CN" altLang="en-US" dirty="0"/>
              <a:t>）：它进一步提取信息，提高了鲁棒性、提高性能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直到翻页）网络模型，这是一个经典的卷积神经网络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这是一个经典的卷积神经网络，对于我们的图像去噪任务，我们删去（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a:t>
            </a:r>
            <a:r>
              <a:rPr lang="en-US" altLang="zh-CN" dirty="0"/>
              <a:t>c</a:t>
            </a:r>
            <a:r>
              <a:rPr lang="zh-CN" altLang="en-US" dirty="0"/>
              <a:t>），使用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接下来是损失函数</a:t>
            </a:r>
            <a:r>
              <a:rPr lang="en-US" altLang="zh-CN" dirty="0"/>
              <a:t>…</a:t>
            </a:r>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我们使网络最终的输出为噪声，</a:t>
            </a:r>
            <a:endParaRPr lang="en-US" altLang="zh-CN" sz="1200" dirty="0"/>
          </a:p>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首先，训练使用的图像是从互联网上下载到的、还有用爬虫爬到的图虫网的摄影作品。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叠加过噪声后的图像作为（</a:t>
            </a:r>
            <a:r>
              <a:rPr lang="en-US" altLang="zh-CN" dirty="0"/>
              <a:t>c</a:t>
            </a:r>
            <a:r>
              <a:rPr lang="zh-CN" altLang="en-US" dirty="0"/>
              <a:t>）训练输入数据</a:t>
            </a:r>
            <a:r>
              <a:rPr lang="en-US" altLang="zh-CN" dirty="0"/>
              <a:t>data</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噪声信息作为</a:t>
            </a:r>
            <a:r>
              <a:rPr lang="en-US" altLang="zh-CN" dirty="0"/>
              <a:t>goal</a:t>
            </a:r>
            <a:r>
              <a:rPr lang="zh-CN" altLang="en-US" dirty="0"/>
              <a:t>，是训练的目标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）保存为</a:t>
            </a:r>
            <a:r>
              <a:rPr lang="en-US" altLang="zh-CN" dirty="0"/>
              <a:t>mat</a:t>
            </a:r>
            <a:r>
              <a:rPr lang="zh-CN" altLang="en-US" dirty="0"/>
              <a:t>数据格式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使用刚刚提到的网络结构，由于我们有对性能的要求，所以在保证效果的情况下，尽量简化网络结构。</a:t>
            </a:r>
            <a:endParaRPr lang="en-US" altLang="zh-CN" dirty="0"/>
          </a:p>
          <a:p>
            <a:r>
              <a:rPr lang="zh-CN" altLang="en-US" dirty="0"/>
              <a:t>所以这里暂时先使用一个（</a:t>
            </a:r>
            <a:r>
              <a:rPr lang="en-US" altLang="zh-CN" dirty="0"/>
              <a:t>c</a:t>
            </a:r>
            <a:r>
              <a:rPr lang="zh-CN" altLang="en-US" dirty="0"/>
              <a:t>）较为简单的</a:t>
            </a:r>
            <a:r>
              <a:rPr lang="en-US" altLang="zh-CN" dirty="0"/>
              <a:t>4</a:t>
            </a:r>
            <a:r>
              <a:rPr lang="zh-CN" altLang="en-US" dirty="0"/>
              <a:t>层网络。</a:t>
            </a:r>
            <a:endParaRPr lang="en-US" altLang="zh-CN" dirty="0"/>
          </a:p>
          <a:p>
            <a:r>
              <a:rPr lang="zh-CN" altLang="en-US" dirty="0"/>
              <a:t>（理论上，网络层越多，提取的特征信息就会越多，训练速度、运行速度也会变慢。）</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715775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首先是高斯噪声水平固定的灰度图，我们用计算机图形学的</a:t>
            </a:r>
            <a:r>
              <a:rPr lang="en-US" altLang="zh-CN" dirty="0"/>
              <a:t>12</a:t>
            </a:r>
            <a:r>
              <a:rPr lang="zh-CN" altLang="en-US" dirty="0"/>
              <a:t>个经典的图去测试去噪效果。</a:t>
            </a:r>
            <a:endParaRPr lang="en-US" altLang="zh-CN" dirty="0"/>
          </a:p>
          <a:p>
            <a:r>
              <a:rPr lang="zh-CN" altLang="en-US" dirty="0"/>
              <a:t>固定高斯噪声的标准差为</a:t>
            </a:r>
            <a:r>
              <a:rPr lang="en-US" altLang="zh-CN" dirty="0"/>
              <a:t>16</a:t>
            </a:r>
            <a:r>
              <a:rPr lang="zh-CN" altLang="en-US" dirty="0"/>
              <a:t>，制作数据集，经过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能看到，在这样的噪声干扰下，女孩的裤子上的细节并保留的较为完整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看一下数据</a:t>
            </a:r>
            <a:endParaRPr lang="en-US" altLang="zh-CN" dirty="0"/>
          </a:p>
          <a:p>
            <a:r>
              <a:rPr lang="zh-CN" altLang="en-US" dirty="0"/>
              <a:t>从左到右：分别是卷积网络去噪、平均滤波去噪以及</a:t>
            </a:r>
            <a:r>
              <a:rPr lang="en-US" altLang="zh-CN" dirty="0"/>
              <a:t>BM3D</a:t>
            </a:r>
            <a:r>
              <a:rPr lang="zh-CN" altLang="en-US" dirty="0"/>
              <a:t>算法去噪</a:t>
            </a:r>
            <a:endParaRPr lang="en-US" altLang="zh-CN" dirty="0"/>
          </a:p>
          <a:p>
            <a:r>
              <a:rPr lang="zh-CN" altLang="en-US" dirty="0"/>
              <a:t>首先，我们能看到，即使使用只有</a:t>
            </a:r>
            <a:r>
              <a:rPr lang="en-US" altLang="zh-CN" dirty="0"/>
              <a:t>4</a:t>
            </a:r>
            <a:r>
              <a:rPr lang="zh-CN" altLang="en-US" dirty="0"/>
              <a:t>层网络的卷积网络，仍然可以获得和</a:t>
            </a:r>
            <a:r>
              <a:rPr lang="en-US" altLang="zh-CN" dirty="0"/>
              <a:t>BM3D</a:t>
            </a:r>
            <a:r>
              <a:rPr lang="zh-CN" altLang="en-US" dirty="0"/>
              <a:t>十分接近的去噪效果。</a:t>
            </a:r>
            <a:endParaRPr lang="en-US" altLang="zh-CN" dirty="0"/>
          </a:p>
          <a:p>
            <a:r>
              <a:rPr lang="zh-CN" altLang="en-US" dirty="0"/>
              <a:t>但是看一下时间对比（</a:t>
            </a:r>
            <a:r>
              <a:rPr lang="en-US" altLang="zh-CN" dirty="0"/>
              <a:t>c</a:t>
            </a:r>
            <a:r>
              <a:rPr lang="zh-CN" altLang="en-US" dirty="0"/>
              <a:t>）这里我们可以看到，卷积网络拥有极高的性能。应用</a:t>
            </a:r>
            <a:r>
              <a:rPr lang="en-US" altLang="zh-CN" dirty="0"/>
              <a:t>GPU</a:t>
            </a:r>
            <a:r>
              <a:rPr lang="zh-CN" altLang="en-US" dirty="0"/>
              <a:t>加速的情况下，</a:t>
            </a:r>
            <a:r>
              <a:rPr lang="en-US" altLang="zh-CN" dirty="0"/>
              <a:t>BM3D</a:t>
            </a:r>
            <a:r>
              <a:rPr lang="zh-CN" altLang="en-US" dirty="0"/>
              <a:t>算法需要</a:t>
            </a:r>
            <a:r>
              <a:rPr lang="en-US" altLang="zh-CN" dirty="0"/>
              <a:t>30s</a:t>
            </a:r>
            <a:r>
              <a:rPr lang="zh-CN" altLang="en-US" dirty="0"/>
              <a:t>的任务，卷积网络只需要不到</a:t>
            </a:r>
            <a:r>
              <a:rPr lang="en-US" altLang="zh-CN" dirty="0"/>
              <a:t>0.5</a:t>
            </a:r>
            <a:r>
              <a:rPr lang="zh-CN" altLang="en-US" dirty="0"/>
              <a:t>秒即可完成，即使不使用</a:t>
            </a:r>
            <a:r>
              <a:rPr lang="en-US" altLang="zh-CN" dirty="0"/>
              <a:t>GPU</a:t>
            </a:r>
            <a:r>
              <a:rPr lang="zh-CN" altLang="en-US" dirty="0"/>
              <a:t>，也能在</a:t>
            </a:r>
            <a:r>
              <a:rPr lang="en-US" altLang="zh-CN" dirty="0"/>
              <a:t>1</a:t>
            </a:r>
            <a:r>
              <a:rPr lang="zh-CN" altLang="en-US" dirty="0"/>
              <a:t>秒以内完成。卷积网络表现出很高的性能。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接下来，我们看一下彩色图像去噪。能够看出，去噪效果明显。这里同样使用简单的</a:t>
            </a:r>
            <a:r>
              <a:rPr lang="en-US" altLang="zh-CN" dirty="0"/>
              <a:t>4</a:t>
            </a:r>
            <a:r>
              <a:rPr lang="zh-CN" altLang="en-US" dirty="0"/>
              <a:t>层网络进行去噪，理论上来说，去噪效果仍然可以有较大上升空间</a:t>
            </a:r>
            <a:r>
              <a:rPr lang="en-US" altLang="zh-CN" dirty="0"/>
              <a:t>…</a:t>
            </a:r>
          </a:p>
          <a:p>
            <a:r>
              <a:rPr lang="zh-CN" altLang="en-US" dirty="0"/>
              <a:t>接下来我们看一下对于未知高斯噪声水平的去噪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对于未知高斯噪声水平，使用标准差为</a:t>
            </a:r>
            <a:r>
              <a:rPr lang="en-US" altLang="zh-CN" dirty="0"/>
              <a:t>6</a:t>
            </a:r>
            <a:r>
              <a:rPr lang="zh-CN" altLang="en-US" dirty="0"/>
              <a:t>到</a:t>
            </a:r>
            <a:r>
              <a:rPr lang="en-US" altLang="zh-CN" dirty="0"/>
              <a:t>26</a:t>
            </a:r>
            <a:r>
              <a:rPr lang="zh-CN" altLang="en-US" dirty="0"/>
              <a:t>的随机噪声对网络进行了</a:t>
            </a:r>
            <a:r>
              <a:rPr lang="en-US" altLang="zh-CN" dirty="0"/>
              <a:t>12</a:t>
            </a:r>
            <a:r>
              <a:rPr lang="zh-CN" altLang="en-US" dirty="0"/>
              <a:t>个小时的训练</a:t>
            </a:r>
            <a:endParaRPr lang="en-US" altLang="zh-CN" dirty="0"/>
          </a:p>
          <a:p>
            <a:r>
              <a:rPr lang="zh-CN" altLang="en-US" dirty="0"/>
              <a:t>我们只使用</a:t>
            </a:r>
            <a:r>
              <a:rPr lang="en-US" altLang="zh-CN" dirty="0" err="1"/>
              <a:t>lena</a:t>
            </a:r>
            <a:r>
              <a:rPr lang="zh-CN" altLang="en-US" dirty="0"/>
              <a:t>进行测试。从左到右，分别是噪声图、卷积网络去噪的结果，还有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的情况下的去噪结果</a:t>
            </a:r>
            <a:endParaRPr lang="en-US" altLang="zh-CN" dirty="0"/>
          </a:p>
          <a:p>
            <a:r>
              <a:rPr lang="zh-CN" altLang="en-US" dirty="0"/>
              <a:t>这里分别是标准差为</a:t>
            </a:r>
            <a:r>
              <a:rPr lang="en-US" altLang="zh-CN" dirty="0"/>
              <a:t>6</a:t>
            </a:r>
            <a:r>
              <a:rPr lang="zh-CN" altLang="en-US" dirty="0"/>
              <a:t>和标准差为</a:t>
            </a:r>
            <a:r>
              <a:rPr lang="en-US" altLang="zh-CN" dirty="0"/>
              <a:t>12</a:t>
            </a:r>
            <a:r>
              <a:rPr lang="zh-CN" altLang="en-US" dirty="0"/>
              <a:t>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和标准差为</a:t>
            </a:r>
            <a:r>
              <a:rPr lang="en-US" altLang="zh-CN" dirty="0"/>
              <a:t>26</a:t>
            </a:r>
            <a:r>
              <a:rPr lang="zh-CN" altLang="en-US" dirty="0"/>
              <a:t>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能够获得很优秀的去噪效果，但是如果设置参数过大，那么会造成细节丢失的问题（比如，上一页），过小则会造成去噪去不净的问题（比如）。我们可以通过数据来看到这一现象</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可以看到，即使使用了一个较为简单的</a:t>
            </a:r>
            <a:r>
              <a:rPr lang="en-US" altLang="zh-CN" dirty="0"/>
              <a:t>4</a:t>
            </a:r>
            <a:r>
              <a:rPr lang="zh-CN" altLang="en-US" dirty="0"/>
              <a:t>层网络，无论噪声水平高还是低，都可以达到一个较为稳定的去噪效果。而且拥有很高的性能。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a:p>
            <a:r>
              <a:rPr lang="zh-CN" altLang="en-US" dirty="0"/>
              <a:t>这就是我所做的工作，谢谢老师</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30</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目前，移动终端越来越多，拍照也越来越多，无论是移动终端还是服务器端，都会有很多关于图像的任务。但是由于暗光等等，图像会被噪声干扰。同时，我也是在研究学习深度学习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同时，我也是在研究学习深度学习。就希望利用深度学习进行图像去噪。好，下面开始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a:t>c</a:t>
            </a:r>
            <a:r>
              <a:rPr lang="zh-CN" altLang="en-US"/>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比如右边这个经典的</a:t>
            </a:r>
            <a:r>
              <a:rPr lang="en-US" altLang="zh-CN" dirty="0" err="1"/>
              <a:t>lena</a:t>
            </a:r>
            <a:r>
              <a:rPr lang="zh-CN" altLang="en-US" dirty="0"/>
              <a:t>图，纯净的图叠加一个噪声，就是受到噪声干扰的图</a:t>
            </a:r>
            <a:endParaRPr lang="en-US" altLang="zh-CN" dirty="0"/>
          </a:p>
          <a:p>
            <a:r>
              <a:rPr lang="zh-CN" altLang="en-US" dirty="0"/>
              <a:t>传统方法大多根据图像</a:t>
            </a:r>
            <a:r>
              <a:rPr lang="en-US" altLang="zh-CN" dirty="0"/>
              <a:t>Y</a:t>
            </a:r>
            <a:r>
              <a:rPr lang="zh-CN" altLang="en-US" dirty="0"/>
              <a:t>，来估计纯净的图。而在这里，我们根据</a:t>
            </a:r>
            <a:r>
              <a:rPr lang="en-US" altLang="zh-CN" dirty="0"/>
              <a:t>Y</a:t>
            </a:r>
            <a:r>
              <a:rPr lang="zh-CN" altLang="en-US" dirty="0"/>
              <a:t>，来预测噪声</a:t>
            </a:r>
            <a:r>
              <a:rPr lang="en-US" altLang="zh-CN" dirty="0"/>
              <a:t>N</a:t>
            </a:r>
            <a:r>
              <a:rPr lang="zh-CN" altLang="en-US" dirty="0"/>
              <a:t>，做个减法来估计原图。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目前去噪算法大致为两类。空间域去噪和频域去噪。</a:t>
            </a:r>
            <a:endParaRPr lang="en-US" altLang="zh-CN" dirty="0"/>
          </a:p>
          <a:p>
            <a:r>
              <a:rPr lang="zh-CN" altLang="en-US" dirty="0"/>
              <a:t>（</a:t>
            </a:r>
            <a:r>
              <a:rPr lang="en-US" altLang="zh-CN" dirty="0"/>
              <a:t>c</a:t>
            </a:r>
            <a:r>
              <a:rPr lang="zh-CN" altLang="en-US" dirty="0"/>
              <a:t>）最近还有一些比较优秀的算法，比如</a:t>
            </a:r>
            <a:r>
              <a:rPr lang="en-US" altLang="zh-CN" dirty="0"/>
              <a:t>LSSC</a:t>
            </a:r>
            <a:r>
              <a:rPr lang="zh-CN" altLang="en-US" dirty="0"/>
              <a:t>、</a:t>
            </a:r>
            <a:r>
              <a:rPr lang="en-US" altLang="zh-CN" dirty="0"/>
              <a:t>BM3D</a:t>
            </a:r>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BM3D</a:t>
            </a:r>
            <a:r>
              <a:rPr lang="zh-CN" altLang="en-US" sz="1200" dirty="0"/>
              <a:t>能获得较好的去噪效果，但缺点是，运算量很大，后面我们会有具体对比。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接下来是深度学习，这是一个典型的全连接网络，</a:t>
            </a:r>
            <a:endParaRPr lang="en-US" altLang="zh-CN" dirty="0"/>
          </a:p>
          <a:p>
            <a:r>
              <a:rPr lang="zh-CN" altLang="en-US" dirty="0"/>
              <a:t>这里一个需要注意的地方，图像去噪要求输出与输入的尺寸相同，就是，输入层节点数和输出层节点数要相同。比如我们。。。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gi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5.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1.wm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66.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904415" cy="461665"/>
          </a:xfrm>
          <a:prstGeom prst="rect">
            <a:avLst/>
          </a:prstGeom>
          <a:noFill/>
        </p:spPr>
        <p:txBody>
          <a:bodyPr wrap="none" rtlCol="0">
            <a:spAutoFit/>
          </a:bodyPr>
          <a:lstStyle/>
          <a:p>
            <a:r>
              <a:rPr lang="en-US" altLang="zh-CN" sz="2400" dirty="0">
                <a:solidFill>
                  <a:schemeClr val="bg1"/>
                </a:solidFill>
              </a:rPr>
              <a:t>Conv</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288"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24357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2" presetClass="exit" presetSubtype="4" fill="hold" grpId="0" nodeType="withEffect">
                                  <p:stCondLst>
                                    <p:cond delay="350"/>
                                  </p:stCondLst>
                                  <p:childTnLst>
                                    <p:anim calcmode="lin" valueType="num">
                                      <p:cBhvr additive="base">
                                        <p:cTn id="29" dur="1500"/>
                                        <p:tgtEl>
                                          <p:spTgt spid="46"/>
                                        </p:tgtEl>
                                        <p:attrNameLst>
                                          <p:attrName>ppt_x</p:attrName>
                                        </p:attrNameLst>
                                      </p:cBhvr>
                                      <p:tavLst>
                                        <p:tav tm="0">
                                          <p:val>
                                            <p:strVal val="ppt_x"/>
                                          </p:val>
                                        </p:tav>
                                        <p:tav tm="100000">
                                          <p:val>
                                            <p:strVal val="ppt_x"/>
                                          </p:val>
                                        </p:tav>
                                      </p:tavLst>
                                    </p:anim>
                                    <p:anim calcmode="lin" valueType="num">
                                      <p:cBhvr additive="base">
                                        <p:cTn id="30" dur="1500"/>
                                        <p:tgtEl>
                                          <p:spTgt spid="46"/>
                                        </p:tgtEl>
                                        <p:attrNameLst>
                                          <p:attrName>ppt_y</p:attrName>
                                        </p:attrNameLst>
                                      </p:cBhvr>
                                      <p:tavLst>
                                        <p:tav tm="0">
                                          <p:val>
                                            <p:strVal val="ppt_y"/>
                                          </p:val>
                                        </p:tav>
                                        <p:tav tm="100000">
                                          <p:val>
                                            <p:strVal val="1+ppt_h/2"/>
                                          </p:val>
                                        </p:tav>
                                      </p:tavLst>
                                    </p:anim>
                                    <p:set>
                                      <p:cBhvr>
                                        <p:cTn id="31" dur="1" fill="hold">
                                          <p:stCondLst>
                                            <p:cond delay="1499"/>
                                          </p:stCondLst>
                                        </p:cTn>
                                        <p:tgtEl>
                                          <p:spTgt spid="46"/>
                                        </p:tgtEl>
                                        <p:attrNameLst>
                                          <p:attrName>style.visibility</p:attrName>
                                        </p:attrNameLst>
                                      </p:cBhvr>
                                      <p:to>
                                        <p:strVal val="hidden"/>
                                      </p:to>
                                    </p:set>
                                  </p:childTnLst>
                                </p:cTn>
                              </p:par>
                              <p:par>
                                <p:cTn id="32" presetID="42" presetClass="path" presetSubtype="0" accel="50000" decel="50000" fill="hold" nodeType="withEffect">
                                  <p:stCondLst>
                                    <p:cond delay="350"/>
                                  </p:stCondLst>
                                  <p:childTnLst>
                                    <p:animMotion origin="layout" path="M -2.08333E-7 3.7037E-6 L -2.08333E-7 0.14143 " pathEditMode="relative" rAng="0" ptsTypes="AA">
                                      <p:cBhvr>
                                        <p:cTn id="33" dur="1000" fill="hold"/>
                                        <p:tgtEl>
                                          <p:spTgt spid="49"/>
                                        </p:tgtEl>
                                        <p:attrNameLst>
                                          <p:attrName>ppt_x</p:attrName>
                                          <p:attrName>ppt_y</p:attrName>
                                        </p:attrNameLst>
                                      </p:cBhvr>
                                      <p:rCtr x="0" y="7060"/>
                                    </p:animMotion>
                                  </p:childTnLst>
                                </p:cTn>
                              </p:par>
                              <p:par>
                                <p:cTn id="34" presetID="42" presetClass="path" presetSubtype="0" accel="50000" decel="50000" fill="hold" nodeType="withEffect">
                                  <p:stCondLst>
                                    <p:cond delay="350"/>
                                  </p:stCondLst>
                                  <p:childTnLst>
                                    <p:animMotion origin="layout" path="M -2.08333E-7 4.44444E-6 L -2.08333E-7 0.21643 " pathEditMode="relative" rAng="0" ptsTypes="AA">
                                      <p:cBhvr>
                                        <p:cTn id="35" dur="1000" fill="hold"/>
                                        <p:tgtEl>
                                          <p:spTgt spid="48"/>
                                        </p:tgtEl>
                                        <p:attrNameLst>
                                          <p:attrName>ppt_x</p:attrName>
                                          <p:attrName>ppt_y</p:attrName>
                                        </p:attrNameLst>
                                      </p:cBhvr>
                                      <p:rCtr x="0" y="10810"/>
                                    </p:animMotion>
                                  </p:childTnLst>
                                </p:cTn>
                              </p:par>
                              <p:par>
                                <p:cTn id="36" presetID="42" presetClass="path" presetSubtype="0" accel="50000" decel="50000" fill="hold" nodeType="withEffect">
                                  <p:stCondLst>
                                    <p:cond delay="350"/>
                                  </p:stCondLst>
                                  <p:childTnLst>
                                    <p:animMotion origin="layout" path="M -2.08333E-7 -4.81481E-6 L -2.08333E-7 0.28612 " pathEditMode="relative" rAng="0" ptsTypes="AA">
                                      <p:cBhvr>
                                        <p:cTn id="37" dur="1000" fill="hold"/>
                                        <p:tgtEl>
                                          <p:spTgt spid="47"/>
                                        </p:tgtEl>
                                        <p:attrNameLst>
                                          <p:attrName>ppt_x</p:attrName>
                                          <p:attrName>ppt_y</p:attrName>
                                        </p:attrNameLst>
                                      </p:cBhvr>
                                      <p:rCtr x="0" y="14306"/>
                                    </p:animMotion>
                                  </p:childTnLst>
                                </p:cTn>
                              </p:par>
                              <p:par>
                                <p:cTn id="38" presetID="10" presetClass="entr" presetSubtype="0"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1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754694"/>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19167"/>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827292"/>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591765"/>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491"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492"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250"/>
                                        <p:tgtEl>
                                          <p:spTgt spid="1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250"/>
                                        <p:tgtEl>
                                          <p:spTgt spid="16"/>
                                        </p:tgtEl>
                                      </p:cBhvr>
                                    </p:animEffect>
                                  </p:childTnLst>
                                </p:cTn>
                              </p:par>
                              <p:par>
                                <p:cTn id="21" presetID="2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25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250"/>
                                        <p:tgtEl>
                                          <p:spTgt spid="19"/>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Tree>
    <p:extLst>
      <p:ext uri="{BB962C8B-B14F-4D97-AF65-F5344CB8AC3E}">
        <p14:creationId xmlns:p14="http://schemas.microsoft.com/office/powerpoint/2010/main" val="3236669020"/>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609" y="1426464"/>
            <a:ext cx="3738047" cy="4474464"/>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grpSp>
        <p:nvGrpSpPr>
          <p:cNvPr id="5" name="组合 4"/>
          <p:cNvGrpSpPr/>
          <p:nvPr/>
        </p:nvGrpSpPr>
        <p:grpSpPr>
          <a:xfrm>
            <a:off x="2291561" y="1853668"/>
            <a:ext cx="2710218" cy="1046602"/>
            <a:chOff x="1392860" y="1853668"/>
            <a:chExt cx="2710218" cy="1046602"/>
          </a:xfrm>
        </p:grpSpPr>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1463267" cy="957222"/>
              <a:chOff x="1089462" y="1294982"/>
              <a:chExt cx="1463267" cy="957222"/>
            </a:xfrm>
          </p:grpSpPr>
          <p:sp>
            <p:nvSpPr>
              <p:cNvPr id="18" name="文本框 8"/>
              <p:cNvSpPr txBox="1"/>
              <p:nvPr/>
            </p:nvSpPr>
            <p:spPr>
              <a:xfrm>
                <a:off x="1089463" y="1679740"/>
                <a:ext cx="1463266"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直接对图像灰度值进行调整</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grpSp>
        <p:nvGrpSpPr>
          <p:cNvPr id="11" name="组合 10"/>
          <p:cNvGrpSpPr/>
          <p:nvPr/>
        </p:nvGrpSpPr>
        <p:grpSpPr>
          <a:xfrm>
            <a:off x="6635675" y="1852399"/>
            <a:ext cx="2710217" cy="1046602"/>
            <a:chOff x="6635675" y="1852399"/>
            <a:chExt cx="2710217" cy="1046602"/>
          </a:xfrm>
        </p:grpSpPr>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52"/>
            <p:cNvGrpSpPr/>
            <p:nvPr/>
          </p:nvGrpSpPr>
          <p:grpSpPr>
            <a:xfrm>
              <a:off x="7882625" y="1897514"/>
              <a:ext cx="1463267" cy="933498"/>
              <a:chOff x="1089462" y="1294982"/>
              <a:chExt cx="1463267" cy="933498"/>
            </a:xfrm>
          </p:grpSpPr>
          <p:sp>
            <p:nvSpPr>
              <p:cNvPr id="21" name="文本框 8"/>
              <p:cNvSpPr txBox="1"/>
              <p:nvPr/>
            </p:nvSpPr>
            <p:spPr>
              <a:xfrm>
                <a:off x="1089463" y="1679740"/>
                <a:ext cx="1463266" cy="54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从原始空间变换为频域空间再做处理</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grpSp>
      <p:grpSp>
        <p:nvGrpSpPr>
          <p:cNvPr id="23" name="组合 22"/>
          <p:cNvGrpSpPr/>
          <p:nvPr/>
        </p:nvGrpSpPr>
        <p:grpSpPr>
          <a:xfrm>
            <a:off x="8005772" y="1852399"/>
            <a:ext cx="2927963" cy="1046602"/>
            <a:chOff x="6635675" y="1852399"/>
            <a:chExt cx="2927963" cy="1046602"/>
          </a:xfrm>
        </p:grpSpPr>
        <p:cxnSp>
          <p:nvCxnSpPr>
            <p:cNvPr id="24"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0"/>
            <p:cNvGrpSpPr/>
            <p:nvPr/>
          </p:nvGrpSpPr>
          <p:grpSpPr>
            <a:xfrm>
              <a:off x="6635675" y="1852399"/>
              <a:ext cx="647034" cy="1000393"/>
              <a:chOff x="6257925" y="-9525"/>
              <a:chExt cx="1514475" cy="2341563"/>
            </a:xfrm>
            <a:solidFill>
              <a:schemeClr val="tx1"/>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52"/>
            <p:cNvGrpSpPr/>
            <p:nvPr/>
          </p:nvGrpSpPr>
          <p:grpSpPr>
            <a:xfrm>
              <a:off x="7882625" y="1897514"/>
              <a:ext cx="1681013" cy="757168"/>
              <a:chOff x="1089462" y="1294982"/>
              <a:chExt cx="1681013" cy="757168"/>
            </a:xfrm>
          </p:grpSpPr>
          <p:sp>
            <p:nvSpPr>
              <p:cNvPr id="27"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28" name="矩形 27"/>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Tree>
    <p:extLst>
      <p:ext uri="{BB962C8B-B14F-4D97-AF65-F5344CB8AC3E}">
        <p14:creationId xmlns:p14="http://schemas.microsoft.com/office/powerpoint/2010/main" val="435503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22222E-6 L -0.10078 2.22222E-6 " pathEditMode="relative" rAng="0" ptsTypes="AA">
                                      <p:cBhvr>
                                        <p:cTn id="6" dur="1000" fill="hold"/>
                                        <p:tgtEl>
                                          <p:spTgt spid="5"/>
                                        </p:tgtEl>
                                        <p:attrNameLst>
                                          <p:attrName>ppt_x</p:attrName>
                                          <p:attrName>ppt_y</p:attrName>
                                        </p:attrNameLst>
                                      </p:cBhvr>
                                      <p:rCtr x="-5039" y="0"/>
                                    </p:animMotion>
                                  </p:childTnLst>
                                </p:cTn>
                              </p:par>
                              <p:par>
                                <p:cTn id="7" presetID="35" presetClass="path" presetSubtype="0" accel="50000" decel="50000" fill="hold" nodeType="withEffect">
                                  <p:stCondLst>
                                    <p:cond delay="0"/>
                                  </p:stCondLst>
                                  <p:childTnLst>
                                    <p:animMotion origin="layout" path="M 1.45833E-6 3.7037E-6 L -0.17123 3.7037E-6 " pathEditMode="relative" rAng="0" ptsTypes="AA">
                                      <p:cBhvr>
                                        <p:cTn id="8" dur="1000" fill="hold"/>
                                        <p:tgtEl>
                                          <p:spTgt spid="11"/>
                                        </p:tgtEl>
                                        <p:attrNameLst>
                                          <p:attrName>ppt_x</p:attrName>
                                          <p:attrName>ppt_y</p:attrName>
                                        </p:attrNameLst>
                                      </p:cBhvr>
                                      <p:rCtr x="-8568"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8005772"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0833E-6 3.7037E-6 L -0.56797 3.7037E-6 " pathEditMode="relative" rAng="0" ptsTypes="AA">
                                      <p:cBhvr>
                                        <p:cTn id="6" dur="1000" fill="hold"/>
                                        <p:tgtEl>
                                          <p:spTgt spid="4"/>
                                        </p:tgtEl>
                                        <p:attrNameLst>
                                          <p:attrName>ppt_x</p:attrName>
                                          <p:attrName>ppt_y</p:attrName>
                                        </p:attrNameLst>
                                      </p:cBhvr>
                                      <p:rCtr x="-28398" y="0"/>
                                    </p:animMotion>
                                  </p:childTnLst>
                                </p:cTn>
                              </p:par>
                              <p:par>
                                <p:cTn id="7" presetID="10" presetClass="entr" presetSubtype="0" fill="hold" nodeType="withEffect">
                                  <p:stCondLst>
                                    <p:cond delay="7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2326</TotalTime>
  <Words>2874</Words>
  <Application>Microsoft Office PowerPoint</Application>
  <PresentationFormat>宽屏</PresentationFormat>
  <Paragraphs>568</Paragraphs>
  <Slides>31</Slides>
  <Notes>31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1"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352</cp:revision>
  <dcterms:created xsi:type="dcterms:W3CDTF">2017-06-01T08:22:32Z</dcterms:created>
  <dcterms:modified xsi:type="dcterms:W3CDTF">2017-06-05T12:00:32Z</dcterms:modified>
</cp:coreProperties>
</file>